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9144000" cy="5143500" type="screen16x9"/>
  <p:notesSz cx="6858000" cy="9144000"/>
  <p:embeddedFontLst>
    <p:embeddedFont>
      <p:font typeface="EB Garamond" panose="020B0604020202020204" charset="0"/>
      <p:regular r:id="rId22"/>
      <p:bold r:id="rId23"/>
      <p:italic r:id="rId24"/>
      <p:boldItalic r:id="rId25"/>
    </p:embeddedFont>
    <p:embeddedFont>
      <p:font typeface="Roboto" panose="020B060402020202020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3" d="100"/>
          <a:sy n="123" d="100"/>
        </p:scale>
        <p:origin x="298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c6f73a04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c6f73a04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44b75ce156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44b75ce156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44b75ce156_1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44b75ce156_1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44b75ce156_1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44b75ce156_1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44b75ce156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44b75ce156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44b75ce6f2_2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44b75ce6f2_2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44b75ce6f2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44b75ce6f2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244b75ce6f2_2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244b75ce6f2_2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poly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44b75ce6f2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44b75ce6f2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rbf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44b75ce6f2_3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44b75ce6f2_3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44b75ce156_1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44b75ce156_1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44b75ce6f2_3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44b75ce6f2_3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44b75ce156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44b75ce156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c6f73a04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c6f73a04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c6f73a04f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c6f73a04f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44b75ce156_1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44b75ce156_1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44b75ce156_1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44b75ce156_1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44b75ce156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44b75ce156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449c3de837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2449c3de837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>
            <a:spLocks noGrp="1"/>
          </p:cNvSpPr>
          <p:nvPr>
            <p:ph type="title" hasCustomPrompt="1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>
            <a:spLocks noGrp="1"/>
          </p:cNvSpPr>
          <p:nvPr>
            <p:ph type="body" idx="1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2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gif"/><Relationship Id="rId3" Type="http://schemas.openxmlformats.org/officeDocument/2006/relationships/image" Target="../media/image32.gif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390525" y="1798200"/>
            <a:ext cx="8222100" cy="154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Support Vector Machines for binary classification</a:t>
            </a:r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390525" y="3410405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The objective function</a:t>
            </a:r>
            <a:endParaRPr/>
          </a:p>
        </p:txBody>
      </p:sp>
      <p:pic>
        <p:nvPicPr>
          <p:cNvPr id="126" name="Google Shape;12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10175"/>
            <a:ext cx="8839200" cy="2923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3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The Hinge loss as penalty</a:t>
            </a:r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96213"/>
            <a:ext cx="8839200" cy="31510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Nesterov’s Fast Gradient Method</a:t>
            </a:r>
            <a:endParaRPr/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157" y="1123757"/>
            <a:ext cx="8779699" cy="289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Nesterov’s Fast Gradient Method for SVM problem</a:t>
            </a:r>
            <a:endParaRPr/>
          </a:p>
        </p:txBody>
      </p:sp>
      <p:pic>
        <p:nvPicPr>
          <p:cNvPr id="144" name="Google Shape;14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550" y="1738250"/>
            <a:ext cx="4474626" cy="335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6250" y="771450"/>
            <a:ext cx="7207205" cy="8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Comparison of our results and the Python sklearn module 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0675" y="197238"/>
            <a:ext cx="1739700" cy="13754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43425" y="390775"/>
            <a:ext cx="1739657" cy="1356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875" y="390763"/>
            <a:ext cx="1739700" cy="1356588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7"/>
          <p:cNvSpPr txBox="1"/>
          <p:nvPr/>
        </p:nvSpPr>
        <p:spPr>
          <a:xfrm>
            <a:off x="3899525" y="-69800"/>
            <a:ext cx="144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Source dataset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9" name="Google Shape;159;p27"/>
          <p:cNvSpPr txBox="1"/>
          <p:nvPr/>
        </p:nvSpPr>
        <p:spPr>
          <a:xfrm>
            <a:off x="-36187" y="0"/>
            <a:ext cx="193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Exemplary separation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0" name="Google Shape;160;p27"/>
          <p:cNvSpPr txBox="1"/>
          <p:nvPr/>
        </p:nvSpPr>
        <p:spPr>
          <a:xfrm>
            <a:off x="7529238" y="0"/>
            <a:ext cx="136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Our separation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1" name="Google Shape;16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06575" y="1811150"/>
            <a:ext cx="2614575" cy="222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15675" y="1811114"/>
            <a:ext cx="2614575" cy="2227211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 txBox="1"/>
          <p:nvPr/>
        </p:nvSpPr>
        <p:spPr>
          <a:xfrm>
            <a:off x="2222763" y="1347150"/>
            <a:ext cx="152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Exemplary result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4" name="Google Shape;164;p27"/>
          <p:cNvSpPr txBox="1"/>
          <p:nvPr/>
        </p:nvSpPr>
        <p:spPr>
          <a:xfrm>
            <a:off x="5802875" y="1347150"/>
            <a:ext cx="951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Our result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5" name="Google Shape;165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350" y="3296450"/>
            <a:ext cx="1836750" cy="1593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43425" y="3296451"/>
            <a:ext cx="1836750" cy="159333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7"/>
          <p:cNvSpPr txBox="1"/>
          <p:nvPr/>
        </p:nvSpPr>
        <p:spPr>
          <a:xfrm>
            <a:off x="1897663" y="4587713"/>
            <a:ext cx="240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Exemplary confusion matrix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27"/>
          <p:cNvSpPr txBox="1"/>
          <p:nvPr/>
        </p:nvSpPr>
        <p:spPr>
          <a:xfrm>
            <a:off x="5243725" y="4587725"/>
            <a:ext cx="193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Our confusion matrix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27"/>
          <p:cNvSpPr txBox="1"/>
          <p:nvPr/>
        </p:nvSpPr>
        <p:spPr>
          <a:xfrm>
            <a:off x="328025" y="2896250"/>
            <a:ext cx="1205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Accuracy = 1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27"/>
          <p:cNvSpPr txBox="1"/>
          <p:nvPr/>
        </p:nvSpPr>
        <p:spPr>
          <a:xfrm>
            <a:off x="7631500" y="2916600"/>
            <a:ext cx="12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Accuracy =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3575" y="302000"/>
            <a:ext cx="1876851" cy="144012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28"/>
          <p:cNvSpPr txBox="1"/>
          <p:nvPr/>
        </p:nvSpPr>
        <p:spPr>
          <a:xfrm>
            <a:off x="3868050" y="0"/>
            <a:ext cx="140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Source dataset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7" name="Google Shape;17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350" y="301987"/>
            <a:ext cx="1876851" cy="144014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8"/>
          <p:cNvSpPr txBox="1"/>
          <p:nvPr/>
        </p:nvSpPr>
        <p:spPr>
          <a:xfrm>
            <a:off x="68925" y="0"/>
            <a:ext cx="1967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Exemplary separation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9" name="Google Shape;179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52800" y="301975"/>
            <a:ext cx="1876851" cy="144013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8"/>
          <p:cNvSpPr txBox="1"/>
          <p:nvPr/>
        </p:nvSpPr>
        <p:spPr>
          <a:xfrm>
            <a:off x="7387275" y="0"/>
            <a:ext cx="140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Our separation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1" name="Google Shape;181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75100" y="1851675"/>
            <a:ext cx="2496899" cy="21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8"/>
          <p:cNvSpPr txBox="1"/>
          <p:nvPr/>
        </p:nvSpPr>
        <p:spPr>
          <a:xfrm>
            <a:off x="2147225" y="1399450"/>
            <a:ext cx="156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Exemplary result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3" name="Google Shape;183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72000" y="1851675"/>
            <a:ext cx="2496899" cy="21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8"/>
          <p:cNvSpPr txBox="1"/>
          <p:nvPr/>
        </p:nvSpPr>
        <p:spPr>
          <a:xfrm>
            <a:off x="5768975" y="1399450"/>
            <a:ext cx="96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Our result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52798" y="3462400"/>
            <a:ext cx="1876850" cy="1681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4348" y="3406925"/>
            <a:ext cx="1876850" cy="1681111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8"/>
          <p:cNvSpPr txBox="1"/>
          <p:nvPr/>
        </p:nvSpPr>
        <p:spPr>
          <a:xfrm>
            <a:off x="1991200" y="4607275"/>
            <a:ext cx="2496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Exemplary confusion matrix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8" name="Google Shape;188;p28"/>
          <p:cNvSpPr txBox="1"/>
          <p:nvPr/>
        </p:nvSpPr>
        <p:spPr>
          <a:xfrm>
            <a:off x="5192100" y="4607275"/>
            <a:ext cx="187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Our confusion matrix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89" name="Google Shape;189;p28"/>
          <p:cNvSpPr txBox="1"/>
          <p:nvPr/>
        </p:nvSpPr>
        <p:spPr>
          <a:xfrm>
            <a:off x="323775" y="2943725"/>
            <a:ext cx="1458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Accuracy = 0.75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Google Shape;190;p28"/>
          <p:cNvSpPr txBox="1"/>
          <p:nvPr/>
        </p:nvSpPr>
        <p:spPr>
          <a:xfrm>
            <a:off x="7415025" y="3006725"/>
            <a:ext cx="135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Accuracy = 0.7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2726" y="278950"/>
            <a:ext cx="1758300" cy="137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3911225" y="0"/>
            <a:ext cx="1461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Source dataset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7" name="Google Shape;197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33525" y="400188"/>
            <a:ext cx="1758300" cy="135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29"/>
          <p:cNvSpPr txBox="1"/>
          <p:nvPr/>
        </p:nvSpPr>
        <p:spPr>
          <a:xfrm>
            <a:off x="10475" y="0"/>
            <a:ext cx="192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Exemplary separation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9" name="Google Shape;19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375" y="390425"/>
            <a:ext cx="1783701" cy="137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9"/>
          <p:cNvSpPr txBox="1"/>
          <p:nvPr/>
        </p:nvSpPr>
        <p:spPr>
          <a:xfrm>
            <a:off x="7530475" y="0"/>
            <a:ext cx="1364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Our separation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1" name="Google Shape;201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33525" y="3519787"/>
            <a:ext cx="1758300" cy="1525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2075" y="3509200"/>
            <a:ext cx="1758300" cy="1546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72000" y="1831100"/>
            <a:ext cx="2642575" cy="238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931975" y="1831100"/>
            <a:ext cx="2642575" cy="23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9"/>
          <p:cNvSpPr txBox="1"/>
          <p:nvPr/>
        </p:nvSpPr>
        <p:spPr>
          <a:xfrm>
            <a:off x="1931975" y="1249850"/>
            <a:ext cx="1578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Exemplary result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6" name="Google Shape;206;p29"/>
          <p:cNvSpPr txBox="1"/>
          <p:nvPr/>
        </p:nvSpPr>
        <p:spPr>
          <a:xfrm>
            <a:off x="6228925" y="1249850"/>
            <a:ext cx="988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Our result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7" name="Google Shape;207;p29"/>
          <p:cNvSpPr txBox="1"/>
          <p:nvPr/>
        </p:nvSpPr>
        <p:spPr>
          <a:xfrm>
            <a:off x="1931975" y="4743300"/>
            <a:ext cx="2387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Exemplary confusion matrix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8" name="Google Shape;208;p29"/>
          <p:cNvSpPr txBox="1"/>
          <p:nvPr/>
        </p:nvSpPr>
        <p:spPr>
          <a:xfrm>
            <a:off x="5295625" y="4743300"/>
            <a:ext cx="192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Our confusion matrix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9" name="Google Shape;209;p29"/>
          <p:cNvSpPr txBox="1"/>
          <p:nvPr/>
        </p:nvSpPr>
        <p:spPr>
          <a:xfrm>
            <a:off x="339725" y="3109000"/>
            <a:ext cx="126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Accuracy = 1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0" name="Google Shape;210;p29"/>
          <p:cNvSpPr txBox="1"/>
          <p:nvPr/>
        </p:nvSpPr>
        <p:spPr>
          <a:xfrm>
            <a:off x="7501975" y="3109000"/>
            <a:ext cx="1421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Accuracy = 0.9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00" y="277775"/>
            <a:ext cx="2804550" cy="210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0300" y="335175"/>
            <a:ext cx="2804554" cy="210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0"/>
          <p:cNvSpPr txBox="1"/>
          <p:nvPr/>
        </p:nvSpPr>
        <p:spPr>
          <a:xfrm>
            <a:off x="845425" y="0"/>
            <a:ext cx="122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Linear Kernel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8" name="Google Shape;218;p30"/>
          <p:cNvSpPr txBox="1"/>
          <p:nvPr/>
        </p:nvSpPr>
        <p:spPr>
          <a:xfrm>
            <a:off x="7134425" y="0"/>
            <a:ext cx="105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RBF kernel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19" name="Google Shape;219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400" y="2789900"/>
            <a:ext cx="2804551" cy="2136809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0"/>
          <p:cNvSpPr txBox="1"/>
          <p:nvPr/>
        </p:nvSpPr>
        <p:spPr>
          <a:xfrm>
            <a:off x="1034575" y="2438575"/>
            <a:ext cx="85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Training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1" name="Google Shape;22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60300" y="2806600"/>
            <a:ext cx="2804550" cy="2103407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0"/>
          <p:cNvSpPr txBox="1"/>
          <p:nvPr/>
        </p:nvSpPr>
        <p:spPr>
          <a:xfrm>
            <a:off x="7340525" y="2438575"/>
            <a:ext cx="85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Training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3" name="Google Shape;223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58850" y="2838775"/>
            <a:ext cx="2804549" cy="208889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0"/>
          <p:cNvSpPr txBox="1"/>
          <p:nvPr/>
        </p:nvSpPr>
        <p:spPr>
          <a:xfrm>
            <a:off x="4136025" y="2438575"/>
            <a:ext cx="850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Training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5" name="Google Shape;225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87075" y="319988"/>
            <a:ext cx="2845034" cy="2133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0"/>
          <p:cNvSpPr txBox="1"/>
          <p:nvPr/>
        </p:nvSpPr>
        <p:spPr>
          <a:xfrm>
            <a:off x="3670025" y="0"/>
            <a:ext cx="167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Polynomial Kernel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1275" y="1479513"/>
            <a:ext cx="3441450" cy="218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State the problem</a:t>
            </a:r>
            <a:endParaRPr/>
          </a:p>
        </p:txBody>
      </p:sp>
      <p:pic>
        <p:nvPicPr>
          <p:cNvPr id="74" name="Google Shape;7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775" y="1382200"/>
            <a:ext cx="3009176" cy="237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7477" y="1382200"/>
            <a:ext cx="3100523" cy="2379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" name="Google Shape;76;p14"/>
          <p:cNvCxnSpPr/>
          <p:nvPr/>
        </p:nvCxnSpPr>
        <p:spPr>
          <a:xfrm>
            <a:off x="3606025" y="2578525"/>
            <a:ext cx="1301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77" name="Google Shape;77;p14"/>
          <p:cNvSpPr txBox="1"/>
          <p:nvPr/>
        </p:nvSpPr>
        <p:spPr>
          <a:xfrm>
            <a:off x="1236513" y="3976500"/>
            <a:ext cx="1403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EB Garamond"/>
                <a:ea typeface="EB Garamond"/>
                <a:cs typeface="EB Garamond"/>
                <a:sym typeface="EB Garamond"/>
              </a:rPr>
              <a:t>Linear separable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8" name="Google Shape;78;p14"/>
          <p:cNvSpPr txBox="1"/>
          <p:nvPr/>
        </p:nvSpPr>
        <p:spPr>
          <a:xfrm>
            <a:off x="5934635" y="3976500"/>
            <a:ext cx="160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EB Garamond"/>
                <a:ea typeface="EB Garamond"/>
                <a:cs typeface="EB Garamond"/>
                <a:sym typeface="EB Garamond"/>
              </a:rPr>
              <a:t>Non-linear separable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  <p:sp>
        <p:nvSpPr>
          <p:cNvPr id="79" name="Google Shape;79;p14"/>
          <p:cNvSpPr txBox="1"/>
          <p:nvPr/>
        </p:nvSpPr>
        <p:spPr>
          <a:xfrm>
            <a:off x="3895525" y="1870525"/>
            <a:ext cx="7224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0"/>
              <a:t>?</a:t>
            </a:r>
            <a:endParaRPr sz="8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Example of multiclass classification</a:t>
            </a:r>
            <a:endParaRPr/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350" y="912125"/>
            <a:ext cx="4592500" cy="336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8825" y="771450"/>
            <a:ext cx="4024476" cy="4024476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5"/>
          <p:cNvSpPr txBox="1"/>
          <p:nvPr/>
        </p:nvSpPr>
        <p:spPr>
          <a:xfrm>
            <a:off x="1728800" y="4395725"/>
            <a:ext cx="152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EB Garamond"/>
                <a:ea typeface="EB Garamond"/>
                <a:cs typeface="EB Garamond"/>
                <a:sym typeface="EB Garamond"/>
              </a:rPr>
              <a:t> Fisher's Iris dataset </a:t>
            </a:r>
            <a:endParaRPr>
              <a:latin typeface="EB Garamond"/>
              <a:ea typeface="EB Garamond"/>
              <a:cs typeface="EB Garamond"/>
              <a:sym typeface="EB Garamon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6"/>
          <p:cNvSpPr txBox="1">
            <a:spLocks noGrp="1"/>
          </p:cNvSpPr>
          <p:nvPr>
            <p:ph type="title"/>
          </p:nvPr>
        </p:nvSpPr>
        <p:spPr>
          <a:xfrm>
            <a:off x="460950" y="350375"/>
            <a:ext cx="8222100" cy="46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The Support Vector Classifier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350" y="0"/>
            <a:ext cx="7373301" cy="49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State the optimization problem</a:t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34975"/>
            <a:ext cx="8839200" cy="20735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9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Decision Function</a:t>
            </a:r>
            <a:endParaRPr/>
          </a:p>
        </p:txBody>
      </p:sp>
      <p:pic>
        <p:nvPicPr>
          <p:cNvPr id="109" name="Google Shape;10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71450"/>
            <a:ext cx="8839200" cy="40766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>
            <a:spLocks noGrp="1"/>
          </p:cNvSpPr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Generalization for nonlinear cases</a:t>
            </a:r>
            <a:endParaRPr/>
          </a:p>
        </p:txBody>
      </p:sp>
      <p:pic>
        <p:nvPicPr>
          <p:cNvPr id="115" name="Google Shape;11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859375"/>
            <a:ext cx="8839202" cy="4149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813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Solution of the optimization problem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147</Words>
  <Application>Microsoft Office PowerPoint</Application>
  <PresentationFormat>Экран (16:9)</PresentationFormat>
  <Paragraphs>53</Paragraphs>
  <Slides>19</Slides>
  <Notes>19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3" baseType="lpstr">
      <vt:lpstr>Roboto</vt:lpstr>
      <vt:lpstr>Arial</vt:lpstr>
      <vt:lpstr>EB Garamond</vt:lpstr>
      <vt:lpstr>Material</vt:lpstr>
      <vt:lpstr>Support Vector Machines for binary classification</vt:lpstr>
      <vt:lpstr>State the problem</vt:lpstr>
      <vt:lpstr>Example of multiclass classification</vt:lpstr>
      <vt:lpstr>The Support Vector Classifier</vt:lpstr>
      <vt:lpstr>Презентация PowerPoint</vt:lpstr>
      <vt:lpstr>State the optimization problem</vt:lpstr>
      <vt:lpstr>Decision Function</vt:lpstr>
      <vt:lpstr>Generalization for nonlinear cases</vt:lpstr>
      <vt:lpstr>Solution of the optimization problem</vt:lpstr>
      <vt:lpstr>The objective function</vt:lpstr>
      <vt:lpstr>The Hinge loss as penalty</vt:lpstr>
      <vt:lpstr>Nesterov’s Fast Gradient Method</vt:lpstr>
      <vt:lpstr>Nesterov’s Fast Gradient Method for SVM problem</vt:lpstr>
      <vt:lpstr>Comparison of our results and the Python sklearn module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Support Vector Machines for binary classification</dc:title>
  <cp:lastModifiedBy>User</cp:lastModifiedBy>
  <cp:revision>1</cp:revision>
  <dcterms:modified xsi:type="dcterms:W3CDTF">2023-08-29T15:57:20Z</dcterms:modified>
</cp:coreProperties>
</file>